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media/image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8"/>
  </p:handoutMasterIdLst>
  <p:sldIdLst>
    <p:sldId id="256" r:id="rId3"/>
    <p:sldId id="273" r:id="rId4"/>
    <p:sldId id="290" r:id="rId6"/>
    <p:sldId id="294" r:id="rId7"/>
  </p:sldIdLst>
  <p:sldSz cx="12192000" cy="6858000"/>
  <p:notesSz cx="7103745" cy="10234295"/>
  <p:embeddedFontLst>
    <p:embeddedFont>
      <p:font typeface="思源黑体 CN Medium" panose="020B0600000000000000" charset="-122"/>
      <p:regular r:id="rId13"/>
    </p:embeddedFont>
    <p:embeddedFont>
      <p:font typeface="思源黑体 CN Bold" panose="020B0800000000000000" charset="-122"/>
      <p:bold r:id="rId1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哒哒 熊猫" initials="哒哒" lastIdx="1" clrIdx="0"/>
  <p:cmAuthor id="2" name="kingsoft" initials="k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1E9"/>
    <a:srgbClr val="6C92B0"/>
    <a:srgbClr val="242626"/>
    <a:srgbClr val="E8EDF2"/>
    <a:srgbClr val="4E7D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0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58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commentAuthors" Target="commentAuthors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90"/>
            </a:lvl1pPr>
          </a:lstStyle>
          <a:p>
            <a:endParaRPr lang="zh-CN" altLang="en-US"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167998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90"/>
            </a:lvl1pPr>
          </a:lstStyle>
          <a:p>
            <a:fld id="{0F9B84EA-7D68-4D60-9CB1-D50884785D1C}" type="datetimeFigureOut">
              <a:rPr lang="zh-CN" altLang="en-US" smtClean="0">
                <a:latin typeface="思源黑体 CN Medium" panose="020B0600000000000000" charset="-122"/>
              </a:rPr>
            </a:fld>
            <a:endParaRPr lang="zh-CN" altLang="en-US">
              <a:latin typeface="思源黑体 CN Medium" panose="020B06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90"/>
            </a:lvl1pPr>
          </a:lstStyle>
          <a:p>
            <a:endParaRPr lang="zh-CN" altLang="en-US"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167998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90"/>
            </a:lvl1pPr>
          </a:lstStyle>
          <a:p>
            <a:fld id="{8D4E0FC9-F1F8-4FAE-9988-3BA365CFD46F}" type="slidenum">
              <a:rPr lang="zh-CN" altLang="en-US" smtClean="0">
                <a:latin typeface="思源黑体 CN Medium" panose="020B0600000000000000" charset="-122"/>
              </a:rPr>
            </a:fld>
            <a:endParaRPr lang="zh-CN" altLang="en-US">
              <a:latin typeface="思源黑体 CN Medium" panose="020B06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思源黑体 CN Medium" panose="020B06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思源黑体 CN Medium" panose="020B06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思源黑体 CN Medium" panose="020B06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思源黑体 CN Medium" panose="020B06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思源黑体 CN Medium" panose="020B06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0" Type="http://schemas.openxmlformats.org/officeDocument/2006/relationships/notesSlide" Target="../notesSlides/notesSlide2.xml"/><Relationship Id="rId2" Type="http://schemas.openxmlformats.org/officeDocument/2006/relationships/tags" Target="../tags/tag5.xml"/><Relationship Id="rId19" Type="http://schemas.openxmlformats.org/officeDocument/2006/relationships/slideLayout" Target="../slideLayouts/slideLayout7.xml"/><Relationship Id="rId18" Type="http://schemas.openxmlformats.org/officeDocument/2006/relationships/image" Target="../media/image7.png"/><Relationship Id="rId17" Type="http://schemas.openxmlformats.org/officeDocument/2006/relationships/tags" Target="../tags/tag20.xml"/><Relationship Id="rId16" Type="http://schemas.openxmlformats.org/officeDocument/2006/relationships/tags" Target="../tags/tag19.xml"/><Relationship Id="rId15" Type="http://schemas.openxmlformats.org/officeDocument/2006/relationships/tags" Target="../tags/tag18.xml"/><Relationship Id="rId14" Type="http://schemas.openxmlformats.org/officeDocument/2006/relationships/tags" Target="../tags/tag17.xml"/><Relationship Id="rId13" Type="http://schemas.openxmlformats.org/officeDocument/2006/relationships/tags" Target="../tags/tag16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 descr="简约封面背景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  <p:grpSp>
        <p:nvGrpSpPr>
          <p:cNvPr id="21" name="组合 20"/>
          <p:cNvGrpSpPr/>
          <p:nvPr/>
        </p:nvGrpSpPr>
        <p:grpSpPr>
          <a:xfrm>
            <a:off x="11391265" y="0"/>
            <a:ext cx="0" cy="6864985"/>
            <a:chOff x="17939" y="0"/>
            <a:chExt cx="0" cy="10811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7939" y="0"/>
              <a:ext cx="0" cy="10811"/>
            </a:xfrm>
            <a:prstGeom prst="line">
              <a:avLst/>
            </a:prstGeom>
            <a:ln w="9525">
              <a:solidFill>
                <a:schemeClr val="accent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17939" y="1986"/>
              <a:ext cx="0" cy="2300"/>
            </a:xfrm>
            <a:prstGeom prst="line">
              <a:avLst/>
            </a:prstGeom>
            <a:ln w="508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344805" y="1607185"/>
            <a:ext cx="1072261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fontAlgn="ctr">
              <a:lnSpc>
                <a:spcPct val="100000"/>
              </a:lnSpc>
            </a:pPr>
            <a:r>
              <a:rPr lang="zh-CN" altLang="en-US" sz="4400" b="1">
                <a:solidFill>
                  <a:schemeClr val="accent1">
                    <a:alpha val="4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基于多模态特征工程的房价预测模型优化</a:t>
            </a:r>
            <a:endParaRPr lang="zh-CN" altLang="en-US" sz="4400" b="1">
              <a:solidFill>
                <a:schemeClr val="accent1">
                  <a:alpha val="4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668020" y="2881628"/>
            <a:ext cx="6223000" cy="2661826"/>
            <a:chOff x="1024" y="4232"/>
            <a:chExt cx="9800" cy="4192"/>
          </a:xfrm>
        </p:grpSpPr>
        <p:grpSp>
          <p:nvGrpSpPr>
            <p:cNvPr id="29" name="组合 28"/>
            <p:cNvGrpSpPr/>
            <p:nvPr/>
          </p:nvGrpSpPr>
          <p:grpSpPr>
            <a:xfrm>
              <a:off x="1206" y="6625"/>
              <a:ext cx="605" cy="605"/>
              <a:chOff x="1216" y="6197"/>
              <a:chExt cx="762" cy="762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1216" y="6197"/>
                <a:ext cx="762" cy="76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思源黑体 CN Medium" panose="020B0600000000000000" charset="-122"/>
                </a:endParaRPr>
              </a:p>
            </p:txBody>
          </p:sp>
          <p:sp>
            <p:nvSpPr>
              <p:cNvPr id="31" name="等腰三角形 30"/>
              <p:cNvSpPr/>
              <p:nvPr/>
            </p:nvSpPr>
            <p:spPr>
              <a:xfrm rot="5400000">
                <a:off x="1494" y="6498"/>
                <a:ext cx="245" cy="158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思源黑体 CN Medium" panose="020B0600000000000000" charset="-122"/>
                </a:endParaRPr>
              </a:p>
            </p:txBody>
          </p:sp>
        </p:grpSp>
        <p:sp>
          <p:nvSpPr>
            <p:cNvPr id="32" name="文本框 31"/>
            <p:cNvSpPr txBox="1"/>
            <p:nvPr/>
          </p:nvSpPr>
          <p:spPr>
            <a:xfrm>
              <a:off x="2064" y="6536"/>
              <a:ext cx="3169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indent="0" algn="l" fontAlgn="ctr">
                <a:lnSpc>
                  <a:spcPct val="150000"/>
                </a:lnSpc>
              </a:pPr>
              <a:r>
                <a:rPr lang="zh-CN" altLang="en-US" sz="1600" b="1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rPr>
                <a:t>展示人：</a:t>
              </a:r>
              <a:r>
                <a:rPr lang="zh-CN" altLang="en-US" sz="1600" b="1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rPr>
                <a:t>王成林</a:t>
              </a:r>
              <a:endParaRPr lang="zh-CN" altLang="en-US" sz="1600" b="1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endParaRPr>
            </a:p>
            <a:p>
              <a:pPr indent="0" algn="l" fontAlgn="ctr">
                <a:lnSpc>
                  <a:spcPct val="150000"/>
                </a:lnSpc>
              </a:pPr>
              <a:r>
                <a:rPr lang="zh-CN" altLang="en-US" sz="1600" b="1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rPr>
                <a:t>学号：</a:t>
              </a:r>
              <a:r>
                <a:rPr lang="en-US" altLang="zh-CN" sz="1600" b="1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rPr>
                <a:t>2022202620</a:t>
              </a:r>
              <a:endParaRPr lang="en-US" altLang="zh-CN" sz="1600" b="1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endParaRPr>
            </a:p>
            <a:p>
              <a:pPr indent="0" algn="l" fontAlgn="ctr">
                <a:lnSpc>
                  <a:spcPct val="150000"/>
                </a:lnSpc>
              </a:pPr>
              <a:endParaRPr lang="en-US" altLang="zh-CN" sz="1600" b="1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1024" y="4232"/>
              <a:ext cx="9800" cy="1986"/>
              <a:chOff x="1024" y="4232"/>
              <a:chExt cx="9800" cy="1986"/>
            </a:xfrm>
          </p:grpSpPr>
          <p:sp>
            <p:nvSpPr>
              <p:cNvPr id="34" name="文本框 33"/>
              <p:cNvSpPr txBox="1"/>
              <p:nvPr/>
            </p:nvSpPr>
            <p:spPr>
              <a:xfrm>
                <a:off x="1024" y="4232"/>
                <a:ext cx="9800" cy="1161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/>
              <a:p>
                <a:pPr fontAlgn="ctr">
                  <a:lnSpc>
                    <a:spcPct val="150000"/>
                  </a:lnSpc>
                </a:pPr>
                <a:r>
                  <a:rPr lang="en-US" altLang="zh-CN" sz="280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Medium" panose="020B0600000000000000" charset="-122"/>
                  </a:rPr>
                  <a:t>LightGBM+Optuna</a:t>
                </a:r>
                <a:r>
                  <a:rPr lang="zh-CN" altLang="en-US" sz="280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Medium" panose="020B0600000000000000" charset="-122"/>
                  </a:rPr>
                  <a:t>自动化建模实战</a:t>
                </a:r>
                <a:endParaRPr lang="zh-CN" altLang="en-US" sz="28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1206" y="5711"/>
                <a:ext cx="8142" cy="507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/>
              <a:p>
                <a:pPr algn="l" fontAlgn="ctr">
                  <a:lnSpc>
                    <a:spcPct val="150000"/>
                  </a:lnSpc>
                </a:pPr>
                <a:r>
                  <a:rPr lang="en-US" altLang="zh-CN" sz="1000" b="1">
                    <a:solidFill>
                      <a:schemeClr val="tx1">
                        <a:alpha val="50000"/>
                      </a:schemeClr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Medium" panose="020B0600000000000000" charset="-122"/>
                    <a:sym typeface="+mn-ea"/>
                  </a:rPr>
                  <a:t>Final Exam for the Artificial Intelligence &amp; Python Programming (2024 Spring)</a:t>
                </a:r>
                <a:endParaRPr lang="en-US" altLang="zh-CN" sz="1000" b="1">
                  <a:solidFill>
                    <a:schemeClr val="tx1">
                      <a:alpha val="50000"/>
                    </a:schemeClr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  <a:sym typeface="+mn-ea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1206" y="5402"/>
                <a:ext cx="7960" cy="195"/>
              </a:xfrm>
              <a:prstGeom prst="rect">
                <a:avLst/>
              </a:prstGeom>
              <a:solidFill>
                <a:schemeClr val="accent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>
                  <a:noFill/>
                  <a:cs typeface="思源黑体 CN Medium" panose="020B0600000000000000" charset="-122"/>
                  <a:sym typeface="+mn-ea"/>
                </a:endParaRPr>
              </a:p>
            </p:txBody>
          </p:sp>
        </p:grpSp>
      </p:grpSp>
      <p:sp>
        <p:nvSpPr>
          <p:cNvPr id="41" name="矩形 40"/>
          <p:cNvSpPr/>
          <p:nvPr/>
        </p:nvSpPr>
        <p:spPr>
          <a:xfrm rot="16200000">
            <a:off x="11395075" y="-11430"/>
            <a:ext cx="785495" cy="808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sp>
        <p:nvSpPr>
          <p:cNvPr id="42" name="矩形 41"/>
          <p:cNvSpPr/>
          <p:nvPr/>
        </p:nvSpPr>
        <p:spPr>
          <a:xfrm rot="16200000">
            <a:off x="10249535" y="768985"/>
            <a:ext cx="1125220" cy="1158240"/>
          </a:xfrm>
          <a:prstGeom prst="rect">
            <a:avLst/>
          </a:prstGeom>
          <a:solidFill>
            <a:srgbClr val="4E7DA4">
              <a:alpha val="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olidFill>
                <a:schemeClr val="accent1"/>
              </a:solidFill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11643995" y="313055"/>
            <a:ext cx="288290" cy="159385"/>
            <a:chOff x="17448" y="1136"/>
            <a:chExt cx="454" cy="251"/>
          </a:xfrm>
        </p:grpSpPr>
        <p:sp>
          <p:nvSpPr>
            <p:cNvPr id="47" name="矩形 46"/>
            <p:cNvSpPr/>
            <p:nvPr/>
          </p:nvSpPr>
          <p:spPr>
            <a:xfrm>
              <a:off x="17448" y="113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17448" y="129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5704205" y="-5701030"/>
            <a:ext cx="784860" cy="12190095"/>
          </a:xfrm>
          <a:prstGeom prst="rect">
            <a:avLst/>
          </a:prstGeom>
          <a:solidFill>
            <a:schemeClr val="accent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26085" y="514350"/>
            <a:ext cx="10163810" cy="521970"/>
            <a:chOff x="671" y="810"/>
            <a:chExt cx="16006" cy="822"/>
          </a:xfrm>
        </p:grpSpPr>
        <p:sp>
          <p:nvSpPr>
            <p:cNvPr id="106" name="矩形 105"/>
            <p:cNvSpPr/>
            <p:nvPr/>
          </p:nvSpPr>
          <p:spPr>
            <a:xfrm>
              <a:off x="982" y="810"/>
              <a:ext cx="15695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创新点</a:t>
              </a:r>
              <a:r>
                <a:rPr lang="en-US" altLang="en-US" sz="2800" b="1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Ⅰ</a:t>
              </a:r>
              <a:r>
                <a:rPr lang="en-US" altLang="zh-CN" sz="2800" b="1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——</a:t>
              </a:r>
              <a:r>
                <a:rPr lang="zh-CN" altLang="en-US" sz="2800" b="1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特征工程</a:t>
              </a:r>
              <a:endParaRPr lang="zh-CN" altLang="en-US" sz="28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>
              <a:off x="675" y="1065"/>
              <a:ext cx="302" cy="3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 rot="16200000">
            <a:off x="11395075" y="-11430"/>
            <a:ext cx="785495" cy="808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643995" y="313055"/>
            <a:ext cx="288290" cy="159385"/>
            <a:chOff x="17448" y="1136"/>
            <a:chExt cx="454" cy="251"/>
          </a:xfrm>
        </p:grpSpPr>
        <p:sp>
          <p:nvSpPr>
            <p:cNvPr id="7" name="矩形 6"/>
            <p:cNvSpPr/>
            <p:nvPr/>
          </p:nvSpPr>
          <p:spPr>
            <a:xfrm>
              <a:off x="17448" y="113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7448" y="129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grpSp>
        <p:nvGrpSpPr>
          <p:cNvPr id="104" name="组合 103"/>
          <p:cNvGrpSpPr/>
          <p:nvPr>
            <p:custDataLst>
              <p:tags r:id="rId2"/>
            </p:custDataLst>
          </p:nvPr>
        </p:nvGrpSpPr>
        <p:grpSpPr>
          <a:xfrm>
            <a:off x="8007985" y="1544320"/>
            <a:ext cx="3375057" cy="4279548"/>
            <a:chOff x="9753" y="4171"/>
            <a:chExt cx="3639" cy="7607"/>
          </a:xfrm>
        </p:grpSpPr>
        <p:sp>
          <p:nvSpPr>
            <p:cNvPr id="94" name="文本框 93"/>
            <p:cNvSpPr txBox="1"/>
            <p:nvPr>
              <p:custDataLst>
                <p:tags r:id="rId3"/>
              </p:custDataLst>
            </p:nvPr>
          </p:nvSpPr>
          <p:spPr>
            <a:xfrm>
              <a:off x="9753" y="5568"/>
              <a:ext cx="2614" cy="70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/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思源黑体 CN Medium" panose="020B0600000000000000" charset="-122"/>
                </a:rPr>
                <a:t>核心特征工程：</a:t>
              </a:r>
              <a:endParaRPr lang="zh-CN" altLang="en-US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Medium" panose="020B0600000000000000" charset="-122"/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4"/>
              </p:custDataLst>
            </p:nvPr>
          </p:nvSpPr>
          <p:spPr bwMode="auto">
            <a:xfrm>
              <a:off x="9915" y="6590"/>
              <a:ext cx="3477" cy="518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noAutofit/>
            </a:bodyPr>
            <a:lstStyle/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空间特征：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KMeans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地理聚类、距市中心距离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计算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交互特征：面积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</a:t>
              </a:r>
              <a:r>
                <a:rPr lang="en-US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×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室数、房龄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</a:t>
              </a:r>
              <a:r>
                <a:rPr lang="en-US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×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面积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高基数特征处理：区域目标编码（基于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log_price_per_area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）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日期特征：交易时间周期性（正弦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/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余弦变换）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  <p:pic>
          <p:nvPicPr>
            <p:cNvPr id="101" name="图片 100" descr="32313537353836363b32313537353835373bcec4bcfebcd0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915" y="4171"/>
              <a:ext cx="580" cy="1072"/>
            </a:xfrm>
            <a:prstGeom prst="rect">
              <a:avLst/>
            </a:prstGeom>
          </p:spPr>
        </p:pic>
      </p:grpSp>
      <p:pic>
        <p:nvPicPr>
          <p:cNvPr id="11" name="图片 10"/>
          <p:cNvPicPr/>
          <p:nvPr/>
        </p:nvPicPr>
        <p:blipFill>
          <a:blip r:embed="rId8"/>
          <a:stretch>
            <a:fillRect/>
          </a:stretch>
        </p:blipFill>
        <p:spPr>
          <a:xfrm>
            <a:off x="109220" y="1036320"/>
            <a:ext cx="7536815" cy="530796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53410" y="2597785"/>
            <a:ext cx="4226560" cy="3225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5704205" y="-5702300"/>
            <a:ext cx="784860" cy="12190095"/>
          </a:xfrm>
          <a:prstGeom prst="rect">
            <a:avLst/>
          </a:prstGeom>
          <a:solidFill>
            <a:schemeClr val="accent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26085" y="514350"/>
            <a:ext cx="10163810" cy="521970"/>
            <a:chOff x="671" y="810"/>
            <a:chExt cx="16006" cy="822"/>
          </a:xfrm>
        </p:grpSpPr>
        <p:sp>
          <p:nvSpPr>
            <p:cNvPr id="106" name="矩形 105"/>
            <p:cNvSpPr/>
            <p:nvPr/>
          </p:nvSpPr>
          <p:spPr>
            <a:xfrm>
              <a:off x="982" y="810"/>
              <a:ext cx="15695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创新点</a:t>
              </a:r>
              <a:r>
                <a:rPr lang="en-US" altLang="en-US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Ⅱ</a:t>
              </a:r>
              <a:r>
                <a:rPr lang="en-US" altLang="zh-CN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——</a:t>
              </a:r>
              <a:r>
                <a:rPr lang="zh-CN" altLang="en-US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模型选择与超参数优化</a:t>
              </a:r>
              <a:endParaRPr lang="zh-CN" altLang="en-US" sz="28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>
              <a:off x="675" y="1065"/>
              <a:ext cx="302" cy="3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 rot="16200000">
            <a:off x="11395075" y="-11430"/>
            <a:ext cx="785495" cy="808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643995" y="313055"/>
            <a:ext cx="288290" cy="159385"/>
            <a:chOff x="17448" y="1136"/>
            <a:chExt cx="454" cy="251"/>
          </a:xfrm>
        </p:grpSpPr>
        <p:sp>
          <p:nvSpPr>
            <p:cNvPr id="7" name="矩形 6"/>
            <p:cNvSpPr/>
            <p:nvPr/>
          </p:nvSpPr>
          <p:spPr>
            <a:xfrm>
              <a:off x="17448" y="113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7448" y="129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grpSp>
        <p:nvGrpSpPr>
          <p:cNvPr id="29" name="组合 28"/>
          <p:cNvGrpSpPr/>
          <p:nvPr>
            <p:custDataLst>
              <p:tags r:id="rId2"/>
            </p:custDataLst>
          </p:nvPr>
        </p:nvGrpSpPr>
        <p:grpSpPr>
          <a:xfrm>
            <a:off x="6400800" y="1354455"/>
            <a:ext cx="4012565" cy="1579880"/>
            <a:chOff x="11855" y="3192"/>
            <a:chExt cx="6319" cy="2488"/>
          </a:xfrm>
        </p:grpSpPr>
        <p:sp>
          <p:nvSpPr>
            <p:cNvPr id="10" name="椭圆 9"/>
            <p:cNvSpPr/>
            <p:nvPr>
              <p:custDataLst>
                <p:tags r:id="rId3"/>
              </p:custDataLst>
            </p:nvPr>
          </p:nvSpPr>
          <p:spPr>
            <a:xfrm>
              <a:off x="11855" y="3223"/>
              <a:ext cx="567" cy="5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b="1" dirty="0">
                  <a:solidFill>
                    <a:srgbClr val="FFFFFE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2</a:t>
              </a:r>
              <a:endParaRPr lang="en-US" altLang="zh-CN" b="1" dirty="0">
                <a:solidFill>
                  <a:srgbClr val="FFFFFE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4"/>
              </p:custDataLst>
            </p:nvPr>
          </p:nvSpPr>
          <p:spPr>
            <a:xfrm>
              <a:off x="12590" y="3192"/>
              <a:ext cx="4557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en-US" altLang="zh-CN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Optuna</a:t>
              </a:r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自动化调参</a:t>
              </a:r>
              <a:endParaRPr lang="zh-CN" altLang="en-US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5"/>
              </p:custDataLst>
            </p:nvPr>
          </p:nvSpPr>
          <p:spPr bwMode="auto">
            <a:xfrm>
              <a:off x="12590" y="3737"/>
              <a:ext cx="5584" cy="194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spAutoFit/>
            </a:bodyPr>
            <a:lstStyle/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关键参数：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num_leaves=129, max_depth=11</a:t>
              </a:r>
              <a:endParaRPr lang="en-US" altLang="zh-CN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learning_rate=0.044, n_estimators=2359</a:t>
              </a:r>
              <a:endParaRPr lang="en-US" altLang="zh-CN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subsample=0.733, colsample_bytree=0.820</a:t>
              </a:r>
              <a:endParaRPr lang="en-US" altLang="zh-CN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3" name="组合 42"/>
          <p:cNvGrpSpPr/>
          <p:nvPr>
            <p:custDataLst>
              <p:tags r:id="rId6"/>
            </p:custDataLst>
          </p:nvPr>
        </p:nvGrpSpPr>
        <p:grpSpPr>
          <a:xfrm>
            <a:off x="521029" y="5306060"/>
            <a:ext cx="4572941" cy="996315"/>
            <a:chOff x="11981" y="3192"/>
            <a:chExt cx="6193" cy="1569"/>
          </a:xfrm>
        </p:grpSpPr>
        <p:sp>
          <p:nvSpPr>
            <p:cNvPr id="44" name="椭圆 43"/>
            <p:cNvSpPr/>
            <p:nvPr>
              <p:custDataLst>
                <p:tags r:id="rId7"/>
              </p:custDataLst>
            </p:nvPr>
          </p:nvSpPr>
          <p:spPr>
            <a:xfrm>
              <a:off x="11981" y="3223"/>
              <a:ext cx="489" cy="5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b="1" dirty="0">
                  <a:solidFill>
                    <a:srgbClr val="FFFFFE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3</a:t>
              </a:r>
              <a:endParaRPr lang="en-US" altLang="zh-CN" b="1" dirty="0">
                <a:solidFill>
                  <a:srgbClr val="FFFFFE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45" name="文本框 44"/>
            <p:cNvSpPr txBox="1"/>
            <p:nvPr>
              <p:custDataLst>
                <p:tags r:id="rId8"/>
              </p:custDataLst>
            </p:nvPr>
          </p:nvSpPr>
          <p:spPr>
            <a:xfrm>
              <a:off x="12590" y="3192"/>
              <a:ext cx="4557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模型</a:t>
              </a:r>
              <a:r>
                <a:rPr lang="en-US" altLang="zh-CN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 Pipeline</a:t>
              </a:r>
              <a:endParaRPr lang="en-US" altLang="zh-CN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46" name="矩形 45"/>
            <p:cNvSpPr/>
            <p:nvPr>
              <p:custDataLst>
                <p:tags r:id="rId9"/>
              </p:custDataLst>
            </p:nvPr>
          </p:nvSpPr>
          <p:spPr bwMode="auto">
            <a:xfrm>
              <a:off x="12488" y="3737"/>
              <a:ext cx="5686" cy="102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spAutoFit/>
            </a:bodyPr>
            <a:lstStyle/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数值特征：中位数填充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+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标准化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+ PCA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（保留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95%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方差）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分类特征：缺失值填充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+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独热编码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7" name="组合 46"/>
          <p:cNvGrpSpPr/>
          <p:nvPr>
            <p:custDataLst>
              <p:tags r:id="rId10"/>
            </p:custDataLst>
          </p:nvPr>
        </p:nvGrpSpPr>
        <p:grpSpPr>
          <a:xfrm>
            <a:off x="521335" y="1354455"/>
            <a:ext cx="4012565" cy="996315"/>
            <a:chOff x="11855" y="3192"/>
            <a:chExt cx="6319" cy="1569"/>
          </a:xfrm>
        </p:grpSpPr>
        <p:sp>
          <p:nvSpPr>
            <p:cNvPr id="48" name="椭圆 47"/>
            <p:cNvSpPr/>
            <p:nvPr>
              <p:custDataLst>
                <p:tags r:id="rId11"/>
              </p:custDataLst>
            </p:nvPr>
          </p:nvSpPr>
          <p:spPr>
            <a:xfrm>
              <a:off x="11855" y="3223"/>
              <a:ext cx="567" cy="5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b="1" dirty="0">
                  <a:solidFill>
                    <a:srgbClr val="FFFFFE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1</a:t>
              </a:r>
              <a:endParaRPr lang="en-US" altLang="zh-CN" b="1" dirty="0">
                <a:solidFill>
                  <a:srgbClr val="FFFFFE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49" name="文本框 48"/>
            <p:cNvSpPr txBox="1"/>
            <p:nvPr>
              <p:custDataLst>
                <p:tags r:id="rId12"/>
              </p:custDataLst>
            </p:nvPr>
          </p:nvSpPr>
          <p:spPr>
            <a:xfrm>
              <a:off x="12590" y="3192"/>
              <a:ext cx="4557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模型对比实验</a:t>
              </a:r>
              <a:endParaRPr lang="zh-CN" altLang="en-US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50" name="矩形 49"/>
            <p:cNvSpPr/>
            <p:nvPr>
              <p:custDataLst>
                <p:tags r:id="rId13"/>
              </p:custDataLst>
            </p:nvPr>
          </p:nvSpPr>
          <p:spPr bwMode="auto">
            <a:xfrm>
              <a:off x="12590" y="3737"/>
              <a:ext cx="5584" cy="102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spAutoFit/>
            </a:bodyPr>
            <a:lstStyle/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尝试模型：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XGBoost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、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LightGBM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、线性回归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最佳模型：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LightGBM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（验证集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MAE=0.102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）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14"/>
            </p:custDataLst>
          </p:nvPr>
        </p:nvGrpSpPr>
        <p:grpSpPr>
          <a:xfrm>
            <a:off x="6406209" y="3429000"/>
            <a:ext cx="5120837" cy="2455545"/>
            <a:chOff x="11981" y="3192"/>
            <a:chExt cx="6935" cy="3867"/>
          </a:xfrm>
        </p:grpSpPr>
        <p:sp>
          <p:nvSpPr>
            <p:cNvPr id="13" name="椭圆 12"/>
            <p:cNvSpPr/>
            <p:nvPr>
              <p:custDataLst>
                <p:tags r:id="rId15"/>
              </p:custDataLst>
            </p:nvPr>
          </p:nvSpPr>
          <p:spPr>
            <a:xfrm>
              <a:off x="11981" y="3223"/>
              <a:ext cx="489" cy="5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p>
              <a:pPr algn="ctr"/>
              <a:r>
                <a:rPr lang="en-US" altLang="zh-CN" b="1" dirty="0">
                  <a:solidFill>
                    <a:srgbClr val="FFFFFE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4</a:t>
              </a:r>
              <a:endParaRPr lang="en-US" altLang="zh-CN" b="1" dirty="0">
                <a:solidFill>
                  <a:srgbClr val="FFFFFE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16"/>
              </p:custDataLst>
            </p:nvPr>
          </p:nvSpPr>
          <p:spPr>
            <a:xfrm>
              <a:off x="12590" y="3192"/>
              <a:ext cx="4557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价格校准机制</a:t>
              </a:r>
              <a:endParaRPr lang="zh-CN" altLang="en-US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17"/>
              </p:custDataLst>
            </p:nvPr>
          </p:nvSpPr>
          <p:spPr bwMode="auto">
            <a:xfrm>
              <a:off x="12488" y="3737"/>
              <a:ext cx="6428" cy="33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spAutoFit/>
            </a:bodyPr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“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区域平均价格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+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小区统计特征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”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双重校准预测结果：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区域维度：记录各区域每平米价格均值，修正全局预测偏差（如市中心区域价格高估问题）。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小区维度：聚合小区价格的均值、中位数等统计量，增强模型对同一小区内房源价格的一致性预测。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效果：校准后实际价格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MAE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从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23.5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万元降至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20.7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万元，验证集预测误差降低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12%</a:t>
              </a:r>
              <a:endParaRPr lang="en-US" altLang="zh-CN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327785" y="2348865"/>
            <a:ext cx="3206115" cy="2707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5704205" y="-5701030"/>
            <a:ext cx="784860" cy="12190095"/>
          </a:xfrm>
          <a:prstGeom prst="rect">
            <a:avLst/>
          </a:prstGeom>
          <a:solidFill>
            <a:schemeClr val="accent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26085" y="514350"/>
            <a:ext cx="10163810" cy="521970"/>
            <a:chOff x="671" y="810"/>
            <a:chExt cx="16006" cy="822"/>
          </a:xfrm>
        </p:grpSpPr>
        <p:sp>
          <p:nvSpPr>
            <p:cNvPr id="106" name="矩形 105"/>
            <p:cNvSpPr/>
            <p:nvPr/>
          </p:nvSpPr>
          <p:spPr>
            <a:xfrm>
              <a:off x="982" y="810"/>
              <a:ext cx="15695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模型性能评估</a:t>
              </a:r>
              <a:r>
                <a:rPr lang="zh-CN" altLang="en-US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结果</a:t>
              </a:r>
              <a:endParaRPr lang="zh-CN" altLang="en-US" sz="28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>
              <a:off x="675" y="1065"/>
              <a:ext cx="302" cy="3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 rot="16200000">
            <a:off x="11395075" y="-11430"/>
            <a:ext cx="785495" cy="808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643995" y="313055"/>
            <a:ext cx="288290" cy="159385"/>
            <a:chOff x="17448" y="1136"/>
            <a:chExt cx="454" cy="251"/>
          </a:xfrm>
        </p:grpSpPr>
        <p:sp>
          <p:nvSpPr>
            <p:cNvPr id="7" name="矩形 6"/>
            <p:cNvSpPr/>
            <p:nvPr/>
          </p:nvSpPr>
          <p:spPr>
            <a:xfrm>
              <a:off x="17448" y="113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7448" y="129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45" y="1144905"/>
            <a:ext cx="11829415" cy="267017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15" y="4088765"/>
            <a:ext cx="5915025" cy="2181225"/>
          </a:xfrm>
          <a:prstGeom prst="rect">
            <a:avLst/>
          </a:prstGeom>
        </p:spPr>
      </p:pic>
      <p:grpSp>
        <p:nvGrpSpPr>
          <p:cNvPr id="29" name="组合 28"/>
          <p:cNvGrpSpPr/>
          <p:nvPr>
            <p:custDataLst>
              <p:tags r:id="rId4"/>
            </p:custDataLst>
          </p:nvPr>
        </p:nvGrpSpPr>
        <p:grpSpPr>
          <a:xfrm>
            <a:off x="7278370" y="4487406"/>
            <a:ext cx="3604148" cy="1252994"/>
            <a:chOff x="12590" y="3100"/>
            <a:chExt cx="6060" cy="2549"/>
          </a:xfrm>
        </p:grpSpPr>
        <p:sp>
          <p:nvSpPr>
            <p:cNvPr id="18" name="文本框 17"/>
            <p:cNvSpPr txBox="1"/>
            <p:nvPr>
              <p:custDataLst>
                <p:tags r:id="rId5"/>
              </p:custDataLst>
            </p:nvPr>
          </p:nvSpPr>
          <p:spPr>
            <a:xfrm>
              <a:off x="12590" y="3100"/>
              <a:ext cx="4557" cy="81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其他</a:t>
              </a:r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尝试</a:t>
              </a:r>
              <a:endParaRPr lang="zh-CN" altLang="en-US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6"/>
              </p:custDataLst>
            </p:nvPr>
          </p:nvSpPr>
          <p:spPr bwMode="auto">
            <a:xfrm>
              <a:off x="12590" y="3737"/>
              <a:ext cx="6060" cy="191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noAutofit/>
            </a:bodyPr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1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、引入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NLP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模型处理文本特征（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BERT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等）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2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、集成学习（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Stacking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）提升精度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13.45,&quot;left&quot;:511.6,&quot;top&quot;:208.55,&quot;width&quot;:398.8}"/>
</p:tagLst>
</file>

<file path=ppt/tags/tag10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1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2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3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4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5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6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7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8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9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2.xml><?xml version="1.0" encoding="utf-8"?>
<p:tagLst xmlns:p="http://schemas.openxmlformats.org/presentationml/2006/main">
  <p:tag name="KSO_WM_DIAGRAM_VIRTUALLY_FRAME" val="{&quot;height&quot;:213.45,&quot;left&quot;:511.6,&quot;top&quot;:208.55,&quot;width&quot;:398.8}"/>
</p:tagLst>
</file>

<file path=ppt/tags/tag20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21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22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23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3.xml><?xml version="1.0" encoding="utf-8"?>
<p:tagLst xmlns:p="http://schemas.openxmlformats.org/presentationml/2006/main">
  <p:tag name="KSO_WM_DIAGRAM_VIRTUALLY_FRAME" val="{&quot;height&quot;:213.45,&quot;left&quot;:511.6,&quot;top&quot;:208.55,&quot;width&quot;:398.8}"/>
</p:tagLst>
</file>

<file path=ppt/tags/tag4.xml><?xml version="1.0" encoding="utf-8"?>
<p:tagLst xmlns:p="http://schemas.openxmlformats.org/presentationml/2006/main">
  <p:tag name="KSO_WM_DIAGRAM_VIRTUALLY_FRAME" val="{&quot;height&quot;:213.45,&quot;left&quot;:511.6,&quot;top&quot;:208.55,&quot;width&quot;:398.8}"/>
</p:tagLst>
</file>

<file path=ppt/tags/tag5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6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7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8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9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heme/theme1.xml><?xml version="1.0" encoding="utf-8"?>
<a:theme xmlns:a="http://schemas.openxmlformats.org/drawingml/2006/main" name="Office 主题">
  <a:themeElements>
    <a:clrScheme name="简约风蓝色通用发布会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E7DA3"/>
      </a:accent1>
      <a:accent2>
        <a:srgbClr val="5B8BB2"/>
      </a:accent2>
      <a:accent3>
        <a:srgbClr val="6798C0"/>
      </a:accent3>
      <a:accent4>
        <a:srgbClr val="74A6CD"/>
      </a:accent4>
      <a:accent5>
        <a:srgbClr val="80B3DB"/>
      </a:accent5>
      <a:accent6>
        <a:srgbClr val="8DC1E9"/>
      </a:accent6>
      <a:hlink>
        <a:srgbClr val="0563C1"/>
      </a:hlink>
      <a:folHlink>
        <a:srgbClr val="954F72"/>
      </a:folHlink>
    </a:clrScheme>
    <a:fontScheme name="Office">
      <a:maj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ajorFont>
      <a:min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ajorFont>
      <a:min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ajorFont>
      <a:min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744</Words>
  <Application>WPS 演示</Application>
  <PresentationFormat>宽屏</PresentationFormat>
  <Paragraphs>60</Paragraphs>
  <Slides>4</Slides>
  <Notes>14</Notes>
  <HiddenSlides>1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20" baseType="lpstr">
      <vt:lpstr>Arial</vt:lpstr>
      <vt:lpstr>宋体</vt:lpstr>
      <vt:lpstr>Wingdings</vt:lpstr>
      <vt:lpstr>思源黑体 CN Medium</vt:lpstr>
      <vt:lpstr>思源黑体 CN Bold</vt:lpstr>
      <vt:lpstr>思源黑体 Medium</vt:lpstr>
      <vt:lpstr>黑体</vt:lpstr>
      <vt:lpstr>思源黑体 Bold</vt:lpstr>
      <vt:lpstr>汉仪旗黑-50简</vt:lpstr>
      <vt:lpstr>微软雅黑</vt:lpstr>
      <vt:lpstr>Arial Unicode MS</vt:lpstr>
      <vt:lpstr>汉仪新人文宋 75W</vt:lpstr>
      <vt:lpstr>Times New Roman</vt:lpstr>
      <vt:lpstr>EngraversGothic BT</vt:lpstr>
      <vt:lpstr>Yu Gothic UI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luoxiwen</dc:creator>
  <cp:lastModifiedBy>烟岚云岫</cp:lastModifiedBy>
  <cp:revision>72</cp:revision>
  <dcterms:created xsi:type="dcterms:W3CDTF">2021-12-24T10:57:00Z</dcterms:created>
  <dcterms:modified xsi:type="dcterms:W3CDTF">2025-06-04T03:42:19Z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2052-12.1.0.21171</vt:lpwstr>
  </property>
  <property fmtid="{D5CDD505-2E9C-101B-9397-08002B2CF9AE}" pid="3" name="ICV">
    <vt:lpwstr>DFE89EB9954D4D19A27FE58BE290C708_11</vt:lpwstr>
  </property>
  <property fmtid="{D5CDD505-2E9C-101B-9397-08002B2CF9AE}" pid="4" name="KSOTemplateUUID">
    <vt:lpwstr>v1.0_mb_ahA5f1phzD/non4iviizQQ==</vt:lpwstr>
  </property>
</Properties>
</file>

<file path=docProps/thumbnail.jpeg>
</file>